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F8D21EC-4AB4-4E49-AD5C-9FB77F58F610}">
  <a:tblStyle styleId="{7F8D21EC-4AB4-4E49-AD5C-9FB77F58F6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 pushbutton, switch, infrared sensor/line follower, temperature sensor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Outputs: servo motor, piezo buzzer, LEDs, DC motor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 pushbutton, switch, infrared sensor/line follower, temperature sensor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Outputs: servo motor, piezo buzzer, LEDs, DC motor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name using morse code!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name in morse code by flashing the LED!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your code to w</a:t>
            </a:r>
            <a:r>
              <a:rPr lang="en"/>
              <a:t>rite your name in morse code using both the buzzer and the LED!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10" Type="http://schemas.openxmlformats.org/officeDocument/2006/relationships/image" Target="../media/image25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10" Type="http://schemas.openxmlformats.org/officeDocument/2006/relationships/image" Target="../media/image25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rive.google.com/file/d/19LV64DjOF3PpxF-QT4v2wQnXpF9iizpD/view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arduino.cc/reference/en/" TargetMode="External"/><Relationship Id="rId4" Type="http://schemas.openxmlformats.org/officeDocument/2006/relationships/hyperlink" Target="https://www.arduino.cc/reference/en/language/variables/data-types/void/" TargetMode="External"/><Relationship Id="rId11" Type="http://schemas.openxmlformats.org/officeDocument/2006/relationships/hyperlink" Target="https://www.arduino.cc/reference/en/language/functions/advanced-io/notone/" TargetMode="External"/><Relationship Id="rId10" Type="http://schemas.openxmlformats.org/officeDocument/2006/relationships/hyperlink" Target="https://www.arduino.cc/reference/en/language/functions/advanced-io/tone/" TargetMode="External"/><Relationship Id="rId9" Type="http://schemas.openxmlformats.org/officeDocument/2006/relationships/hyperlink" Target="https://www.arduino.cc/reference/en/language/functions/time/delay/" TargetMode="External"/><Relationship Id="rId5" Type="http://schemas.openxmlformats.org/officeDocument/2006/relationships/hyperlink" Target="https://www.arduino.cc/reference/en/language/structure/sketch/setup/" TargetMode="External"/><Relationship Id="rId6" Type="http://schemas.openxmlformats.org/officeDocument/2006/relationships/hyperlink" Target="https://www.arduino.cc/reference/en/language/functions/digital-io/pinmode/" TargetMode="External"/><Relationship Id="rId7" Type="http://schemas.openxmlformats.org/officeDocument/2006/relationships/hyperlink" Target="https://www.arduino.cc/en/Reference/Loop/" TargetMode="External"/><Relationship Id="rId8" Type="http://schemas.openxmlformats.org/officeDocument/2006/relationships/hyperlink" Target="https://www.arduino.cc/reference/en/language/functions/digital-io/digitalwrite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0" y="0"/>
            <a:ext cx="91440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Programming Morse Code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Teens Engineer Birmingham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900" y="1863000"/>
            <a:ext cx="2476200" cy="3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325" y="1780388"/>
            <a:ext cx="2899850" cy="32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4175" y="1931175"/>
            <a:ext cx="3320975" cy="33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4414425" y="1017725"/>
            <a:ext cx="46401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94150" y="1017725"/>
            <a:ext cx="42090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7193225" y="1152475"/>
            <a:ext cx="1742100" cy="19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14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4832400" y="445025"/>
            <a:ext cx="16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065900"/>
            <a:ext cx="2599692" cy="19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 b="0" l="0" r="-4329" t="0"/>
          <a:stretch/>
        </p:blipFill>
        <p:spPr>
          <a:xfrm>
            <a:off x="4541025" y="3258450"/>
            <a:ext cx="2599700" cy="14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287" y="1152475"/>
            <a:ext cx="1741975" cy="1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138" y="3258451"/>
            <a:ext cx="1679824" cy="16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13" y="1065900"/>
            <a:ext cx="1741975" cy="17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7850" y="2949600"/>
            <a:ext cx="1694700" cy="16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9">
            <a:alphaModFix/>
          </a:blip>
          <a:srcRect b="16315" l="14113" r="7651" t="9218"/>
          <a:stretch/>
        </p:blipFill>
        <p:spPr>
          <a:xfrm>
            <a:off x="2163925" y="1069529"/>
            <a:ext cx="1822550" cy="173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2949600"/>
            <a:ext cx="1859124" cy="18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4414425" y="1017725"/>
            <a:ext cx="46401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94150" y="1017725"/>
            <a:ext cx="4209000" cy="40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193225" y="1152475"/>
            <a:ext cx="1742100" cy="19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14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4832400" y="445025"/>
            <a:ext cx="16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065900"/>
            <a:ext cx="2599692" cy="19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0" l="0" r="-4329" t="0"/>
          <a:stretch/>
        </p:blipFill>
        <p:spPr>
          <a:xfrm>
            <a:off x="4541025" y="3258450"/>
            <a:ext cx="2599700" cy="14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287" y="1152475"/>
            <a:ext cx="1741975" cy="1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138" y="3258451"/>
            <a:ext cx="1679824" cy="16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13" y="1065900"/>
            <a:ext cx="1741975" cy="17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7850" y="2949600"/>
            <a:ext cx="1694700" cy="16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9">
            <a:alphaModFix/>
          </a:blip>
          <a:srcRect b="16315" l="14113" r="7651" t="9218"/>
          <a:stretch/>
        </p:blipFill>
        <p:spPr>
          <a:xfrm>
            <a:off x="2163925" y="1069529"/>
            <a:ext cx="1822550" cy="173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2949600"/>
            <a:ext cx="1859124" cy="18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183538" y="255747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Pushbutton</a:t>
            </a:r>
            <a:endParaRPr sz="1800"/>
          </a:p>
        </p:txBody>
      </p:sp>
      <p:sp>
        <p:nvSpPr>
          <p:cNvPr id="213" name="Shape 213"/>
          <p:cNvSpPr txBox="1"/>
          <p:nvPr/>
        </p:nvSpPr>
        <p:spPr>
          <a:xfrm>
            <a:off x="2163913" y="2598600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Switch</a:t>
            </a:r>
            <a:endParaRPr sz="1800"/>
          </a:p>
        </p:txBody>
      </p:sp>
      <p:sp>
        <p:nvSpPr>
          <p:cNvPr id="214" name="Shape 214"/>
          <p:cNvSpPr txBox="1"/>
          <p:nvPr/>
        </p:nvSpPr>
        <p:spPr>
          <a:xfrm>
            <a:off x="2163913" y="43925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Temperature Sensor</a:t>
            </a:r>
            <a:endParaRPr sz="1800"/>
          </a:p>
        </p:txBody>
      </p:sp>
      <p:sp>
        <p:nvSpPr>
          <p:cNvPr id="215" name="Shape 215"/>
          <p:cNvSpPr txBox="1"/>
          <p:nvPr/>
        </p:nvSpPr>
        <p:spPr>
          <a:xfrm>
            <a:off x="242088" y="45846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Microphone</a:t>
            </a:r>
            <a:endParaRPr sz="1800"/>
          </a:p>
        </p:txBody>
      </p:sp>
      <p:sp>
        <p:nvSpPr>
          <p:cNvPr id="216" name="Shape 216"/>
          <p:cNvSpPr txBox="1"/>
          <p:nvPr/>
        </p:nvSpPr>
        <p:spPr>
          <a:xfrm>
            <a:off x="5091763" y="46579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LEDs</a:t>
            </a:r>
            <a:endParaRPr sz="1800"/>
          </a:p>
        </p:txBody>
      </p:sp>
      <p:sp>
        <p:nvSpPr>
          <p:cNvPr id="217" name="Shape 217"/>
          <p:cNvSpPr txBox="1"/>
          <p:nvPr/>
        </p:nvSpPr>
        <p:spPr>
          <a:xfrm>
            <a:off x="7224425" y="4657925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DC Motor</a:t>
            </a:r>
            <a:endParaRPr sz="1800"/>
          </a:p>
        </p:txBody>
      </p:sp>
      <p:sp>
        <p:nvSpPr>
          <p:cNvPr id="218" name="Shape 218"/>
          <p:cNvSpPr txBox="1"/>
          <p:nvPr/>
        </p:nvSpPr>
        <p:spPr>
          <a:xfrm>
            <a:off x="7224425" y="2790163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Piezo Buzzer</a:t>
            </a:r>
            <a:endParaRPr sz="1800"/>
          </a:p>
        </p:txBody>
      </p:sp>
      <p:sp>
        <p:nvSpPr>
          <p:cNvPr id="219" name="Shape 219"/>
          <p:cNvSpPr txBox="1"/>
          <p:nvPr/>
        </p:nvSpPr>
        <p:spPr>
          <a:xfrm>
            <a:off x="5091775" y="2807863"/>
            <a:ext cx="1679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Servo Motor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Emitting Diodes (LEDs)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8550" y="1017725"/>
            <a:ext cx="2106900" cy="401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Shape 226"/>
          <p:cNvCxnSpPr/>
          <p:nvPr/>
        </p:nvCxnSpPr>
        <p:spPr>
          <a:xfrm flipH="1">
            <a:off x="4957175" y="2731125"/>
            <a:ext cx="1158000" cy="7596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27" name="Shape 227"/>
          <p:cNvCxnSpPr/>
          <p:nvPr/>
        </p:nvCxnSpPr>
        <p:spPr>
          <a:xfrm>
            <a:off x="2917445" y="2765187"/>
            <a:ext cx="1106400" cy="7896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sp>
        <p:nvSpPr>
          <p:cNvPr id="228" name="Shape 228"/>
          <p:cNvSpPr txBox="1"/>
          <p:nvPr/>
        </p:nvSpPr>
        <p:spPr>
          <a:xfrm>
            <a:off x="6115165" y="1993456"/>
            <a:ext cx="27204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The longer side is positive</a:t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726525" y="1993445"/>
            <a:ext cx="2605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The shorter side is negative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</a:t>
            </a:r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115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Resistors </a:t>
            </a:r>
            <a:r>
              <a:rPr lang="en">
                <a:solidFill>
                  <a:srgbClr val="000000"/>
                </a:solidFill>
              </a:rPr>
              <a:t>are electrical components that </a:t>
            </a:r>
            <a:r>
              <a:rPr b="1" lang="en">
                <a:solidFill>
                  <a:srgbClr val="000000"/>
                </a:solidFill>
              </a:rPr>
              <a:t>resist</a:t>
            </a:r>
            <a:r>
              <a:rPr lang="en">
                <a:solidFill>
                  <a:srgbClr val="000000"/>
                </a:solidFill>
              </a:rPr>
              <a:t> electricity. 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Resistors</a:t>
            </a:r>
            <a:r>
              <a:rPr lang="en">
                <a:solidFill>
                  <a:srgbClr val="000000"/>
                </a:solidFill>
              </a:rPr>
              <a:t> are used to reduce the amount of electricity in a circuit. We do this to avoid damaging certain components.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Measured in ohms or kiloohms (kohms)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Color of bands tells you how much resistance a resistor has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12">
            <a:off x="1111001" y="3255687"/>
            <a:ext cx="3460700" cy="17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b="4" l="0" r="49894" t="50271"/>
          <a:stretch/>
        </p:blipFill>
        <p:spPr>
          <a:xfrm>
            <a:off x="4572063" y="3254975"/>
            <a:ext cx="3461400" cy="1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1329575"/>
            <a:ext cx="8520600" cy="17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resistor that looks like this one on your table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50876" l="24411" r="29029" t="18541"/>
          <a:stretch/>
        </p:blipFill>
        <p:spPr>
          <a:xfrm>
            <a:off x="3089624" y="284017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/>
          <p:nvPr/>
        </p:nvSpPr>
        <p:spPr>
          <a:xfrm>
            <a:off x="4539625" y="300687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3855675" y="293667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4172675" y="300687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11700" y="1288475"/>
            <a:ext cx="3695400" cy="3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 the value of this resistor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6" name="Shape 256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8" name="Shape 268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{7F8D21EC-4AB4-4E49-AD5C-9FB77F58F610}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Shape 278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Shape 279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1" name="Shape 281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{7F8D21EC-4AB4-4E49-AD5C-9FB77F58F610}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Shape 291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Shape 292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Shape 294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Shape 295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6" name="Shape 296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{7F8D21EC-4AB4-4E49-AD5C-9FB77F58F610}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3" name="Shape 303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{7F8D21EC-4AB4-4E49-AD5C-9FB77F58F610}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x10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Shape 307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Shape 308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6778650" y="2349525"/>
            <a:ext cx="1523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Shape 311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Shape 312"/>
          <p:cNvCxnSpPr/>
          <p:nvPr/>
        </p:nvCxnSpPr>
        <p:spPr>
          <a:xfrm>
            <a:off x="6704150" y="1305925"/>
            <a:ext cx="424500" cy="56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Shape 313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 Components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66755" l="49665" r="0" t="0"/>
          <a:stretch/>
        </p:blipFill>
        <p:spPr>
          <a:xfrm>
            <a:off x="1136950" y="3746877"/>
            <a:ext cx="2993700" cy="13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0" l="0" r="49894" t="-1030"/>
          <a:stretch/>
        </p:blipFill>
        <p:spPr>
          <a:xfrm>
            <a:off x="1136950" y="1105800"/>
            <a:ext cx="2978700" cy="26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650" y="1105800"/>
            <a:ext cx="3360000" cy="39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0" name="Shape 320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{7F8D21EC-4AB4-4E49-AD5C-9FB77F58F610}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x10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5% tolerance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1" name="Shape 321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Shape 324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Shape 325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778650" y="2349525"/>
            <a:ext cx="1523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8232750" y="441302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Shape 329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Shape 330"/>
          <p:cNvCxnSpPr/>
          <p:nvPr/>
        </p:nvCxnSpPr>
        <p:spPr>
          <a:xfrm>
            <a:off x="6704150" y="1305925"/>
            <a:ext cx="424500" cy="56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Shape 331"/>
          <p:cNvCxnSpPr/>
          <p:nvPr/>
        </p:nvCxnSpPr>
        <p:spPr>
          <a:xfrm>
            <a:off x="7353350" y="1360775"/>
            <a:ext cx="1136100" cy="44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Shape 332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Color Code</a:t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69" y="1872575"/>
            <a:ext cx="4486106" cy="32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9" name="Shape 339"/>
          <p:cNvGraphicFramePr/>
          <p:nvPr/>
        </p:nvGraphicFramePr>
        <p:xfrm>
          <a:off x="311688" y="1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{7F8D21EC-4AB4-4E49-AD5C-9FB77F58F610}</a:tableStyleId>
              </a:tblPr>
              <a:tblGrid>
                <a:gridCol w="966275"/>
                <a:gridCol w="1014225"/>
                <a:gridCol w="900100"/>
                <a:gridCol w="1124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Brown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Gold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x10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5% tolerance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0" name="Shape 340"/>
          <p:cNvPicPr preferRelativeResize="0"/>
          <p:nvPr/>
        </p:nvPicPr>
        <p:blipFill rotWithShape="1">
          <a:blip r:embed="rId4">
            <a:alphaModFix/>
          </a:blip>
          <a:srcRect b="50876" l="24411" r="29029" t="18541"/>
          <a:stretch/>
        </p:blipFill>
        <p:spPr>
          <a:xfrm>
            <a:off x="5162599" y="445025"/>
            <a:ext cx="2964751" cy="9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5928650" y="541525"/>
            <a:ext cx="216000" cy="81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6245650" y="611725"/>
            <a:ext cx="216000" cy="67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Shape 343"/>
          <p:cNvCxnSpPr/>
          <p:nvPr/>
        </p:nvCxnSpPr>
        <p:spPr>
          <a:xfrm flipH="1">
            <a:off x="5830250" y="1373275"/>
            <a:ext cx="162300" cy="46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Shape 344"/>
          <p:cNvSpPr/>
          <p:nvPr/>
        </p:nvSpPr>
        <p:spPr>
          <a:xfrm>
            <a:off x="5230850" y="2796375"/>
            <a:ext cx="7617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5992550" y="279637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6778650" y="2349525"/>
            <a:ext cx="1523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8232750" y="4413025"/>
            <a:ext cx="836400" cy="237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Shape 348"/>
          <p:cNvCxnSpPr/>
          <p:nvPr/>
        </p:nvCxnSpPr>
        <p:spPr>
          <a:xfrm>
            <a:off x="6369650" y="1288475"/>
            <a:ext cx="109500" cy="58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Shape 349"/>
          <p:cNvCxnSpPr/>
          <p:nvPr/>
        </p:nvCxnSpPr>
        <p:spPr>
          <a:xfrm>
            <a:off x="6704150" y="1305925"/>
            <a:ext cx="424500" cy="56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Shape 350"/>
          <p:cNvCxnSpPr/>
          <p:nvPr/>
        </p:nvCxnSpPr>
        <p:spPr>
          <a:xfrm>
            <a:off x="7353350" y="1360775"/>
            <a:ext cx="1136100" cy="44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Shape 351"/>
          <p:cNvSpPr/>
          <p:nvPr/>
        </p:nvSpPr>
        <p:spPr>
          <a:xfrm>
            <a:off x="6612750" y="611725"/>
            <a:ext cx="216000" cy="6768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311700" y="2412500"/>
            <a:ext cx="3845100" cy="26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33 x 10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330 ohm</a:t>
            </a:r>
            <a:r>
              <a:rPr lang="en" sz="2400"/>
              <a:t> or </a:t>
            </a:r>
            <a:r>
              <a:rPr b="1" lang="en" sz="2400"/>
              <a:t>330 ohm resistor</a:t>
            </a:r>
            <a:endParaRPr b="1" sz="2400"/>
          </a:p>
        </p:txBody>
      </p:sp>
      <p:cxnSp>
        <p:nvCxnSpPr>
          <p:cNvPr id="353" name="Shape 353"/>
          <p:cNvCxnSpPr/>
          <p:nvPr/>
        </p:nvCxnSpPr>
        <p:spPr>
          <a:xfrm>
            <a:off x="911350" y="2933775"/>
            <a:ext cx="0" cy="474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Blink example in Arduino</a:t>
            </a:r>
            <a:endParaRPr/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325" y="2085825"/>
            <a:ext cx="1952400" cy="19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7800" y="1089825"/>
            <a:ext cx="5864400" cy="39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LED with a constant power supply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</a:t>
            </a: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125" y="1017725"/>
            <a:ext cx="5650050" cy="39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183325" y="3053725"/>
            <a:ext cx="1069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5V</a:t>
            </a:r>
            <a:endParaRPr b="1" sz="3000">
              <a:solidFill>
                <a:srgbClr val="980000"/>
              </a:solidFill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183325" y="2143800"/>
            <a:ext cx="1069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GND</a:t>
            </a:r>
            <a:endParaRPr b="1" sz="3000"/>
          </a:p>
        </p:txBody>
      </p:sp>
      <p:cxnSp>
        <p:nvCxnSpPr>
          <p:cNvPr id="374" name="Shape 374"/>
          <p:cNvCxnSpPr/>
          <p:nvPr/>
        </p:nvCxnSpPr>
        <p:spPr>
          <a:xfrm flipH="1" rot="10800000">
            <a:off x="1035550" y="3346125"/>
            <a:ext cx="676200" cy="8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Shape 375"/>
          <p:cNvCxnSpPr/>
          <p:nvPr/>
        </p:nvCxnSpPr>
        <p:spPr>
          <a:xfrm>
            <a:off x="1215250" y="2447650"/>
            <a:ext cx="2781600" cy="30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Shape 376"/>
          <p:cNvSpPr txBox="1"/>
          <p:nvPr/>
        </p:nvSpPr>
        <p:spPr>
          <a:xfrm>
            <a:off x="7223175" y="1996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Side</a:t>
            </a:r>
            <a:endParaRPr sz="3000"/>
          </a:p>
        </p:txBody>
      </p:sp>
      <p:sp>
        <p:nvSpPr>
          <p:cNvPr id="377" name="Shape 377"/>
          <p:cNvSpPr txBox="1"/>
          <p:nvPr/>
        </p:nvSpPr>
        <p:spPr>
          <a:xfrm>
            <a:off x="7298550" y="3115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</a:rPr>
              <a:t>Positive Side</a:t>
            </a:r>
            <a:endParaRPr sz="3000">
              <a:solidFill>
                <a:srgbClr val="980000"/>
              </a:solidFill>
            </a:endParaRPr>
          </a:p>
        </p:txBody>
      </p:sp>
      <p:cxnSp>
        <p:nvCxnSpPr>
          <p:cNvPr id="378" name="Shape 378"/>
          <p:cNvCxnSpPr>
            <a:stCxn id="377" idx="1"/>
          </p:cNvCxnSpPr>
          <p:nvPr/>
        </p:nvCxnSpPr>
        <p:spPr>
          <a:xfrm rot="10800000">
            <a:off x="5776950" y="3149400"/>
            <a:ext cx="1521600" cy="394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Shape 379"/>
          <p:cNvCxnSpPr>
            <a:stCxn id="376" idx="1"/>
          </p:cNvCxnSpPr>
          <p:nvPr/>
        </p:nvCxnSpPr>
        <p:spPr>
          <a:xfrm flipH="1">
            <a:off x="5733975" y="2424600"/>
            <a:ext cx="1489200" cy="45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Shape 380"/>
          <p:cNvSpPr/>
          <p:nvPr/>
        </p:nvSpPr>
        <p:spPr>
          <a:xfrm>
            <a:off x="7754775" y="12837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Shape 381"/>
          <p:cNvCxnSpPr/>
          <p:nvPr/>
        </p:nvCxnSpPr>
        <p:spPr>
          <a:xfrm>
            <a:off x="7904625" y="16186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Shape 382"/>
          <p:cNvSpPr/>
          <p:nvPr/>
        </p:nvSpPr>
        <p:spPr>
          <a:xfrm>
            <a:off x="7830150" y="4234650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3" name="Shape 383"/>
          <p:cNvCxnSpPr/>
          <p:nvPr/>
        </p:nvCxnSpPr>
        <p:spPr>
          <a:xfrm>
            <a:off x="7980000" y="4569600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Shape 384"/>
          <p:cNvCxnSpPr/>
          <p:nvPr/>
        </p:nvCxnSpPr>
        <p:spPr>
          <a:xfrm>
            <a:off x="8200650" y="4351050"/>
            <a:ext cx="3600" cy="443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Shape 385"/>
          <p:cNvSpPr txBox="1"/>
          <p:nvPr/>
        </p:nvSpPr>
        <p:spPr>
          <a:xfrm>
            <a:off x="4758875" y="1618675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4758875" y="107515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4670113" y="227055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4670125" y="357430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389" name="Shape 389"/>
          <p:cNvSpPr txBox="1"/>
          <p:nvPr/>
        </p:nvSpPr>
        <p:spPr>
          <a:xfrm>
            <a:off x="4670125" y="2922425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4670125" y="4138700"/>
            <a:ext cx="390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the LED to blink using a Digital Input/Output (DIO) pin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 b="0" l="3362" r="0" t="0"/>
          <a:stretch/>
        </p:blipFill>
        <p:spPr>
          <a:xfrm>
            <a:off x="1612025" y="1060525"/>
            <a:ext cx="5611161" cy="39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Power Source From 5V to Pin 13</a:t>
            </a: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16375" y="2926875"/>
            <a:ext cx="14037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Change 5V to Pin 13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183325" y="2143800"/>
            <a:ext cx="1069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GND</a:t>
            </a:r>
            <a:endParaRPr b="1" sz="3000"/>
          </a:p>
        </p:txBody>
      </p:sp>
      <p:cxnSp>
        <p:nvCxnSpPr>
          <p:cNvPr id="404" name="Shape 404"/>
          <p:cNvCxnSpPr/>
          <p:nvPr/>
        </p:nvCxnSpPr>
        <p:spPr>
          <a:xfrm flipH="1" rot="10800000">
            <a:off x="1287375" y="3350475"/>
            <a:ext cx="548400" cy="8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Shape 405"/>
          <p:cNvCxnSpPr/>
          <p:nvPr/>
        </p:nvCxnSpPr>
        <p:spPr>
          <a:xfrm>
            <a:off x="1215250" y="2447650"/>
            <a:ext cx="2824200" cy="31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Shape 406"/>
          <p:cNvSpPr txBox="1"/>
          <p:nvPr/>
        </p:nvSpPr>
        <p:spPr>
          <a:xfrm>
            <a:off x="7223175" y="1996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Side</a:t>
            </a:r>
            <a:endParaRPr sz="3000"/>
          </a:p>
        </p:txBody>
      </p:sp>
      <p:sp>
        <p:nvSpPr>
          <p:cNvPr id="407" name="Shape 407"/>
          <p:cNvSpPr txBox="1"/>
          <p:nvPr/>
        </p:nvSpPr>
        <p:spPr>
          <a:xfrm>
            <a:off x="7298550" y="3115650"/>
            <a:ext cx="1807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</a:rPr>
              <a:t>Positive Side</a:t>
            </a:r>
            <a:endParaRPr sz="3000">
              <a:solidFill>
                <a:srgbClr val="980000"/>
              </a:solidFill>
            </a:endParaRPr>
          </a:p>
        </p:txBody>
      </p:sp>
      <p:cxnSp>
        <p:nvCxnSpPr>
          <p:cNvPr id="408" name="Shape 408"/>
          <p:cNvCxnSpPr>
            <a:stCxn id="407" idx="1"/>
          </p:cNvCxnSpPr>
          <p:nvPr/>
        </p:nvCxnSpPr>
        <p:spPr>
          <a:xfrm rot="10800000">
            <a:off x="5776950" y="3149400"/>
            <a:ext cx="1521600" cy="394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Shape 409"/>
          <p:cNvCxnSpPr>
            <a:stCxn id="406" idx="1"/>
          </p:cNvCxnSpPr>
          <p:nvPr/>
        </p:nvCxnSpPr>
        <p:spPr>
          <a:xfrm flipH="1">
            <a:off x="5733975" y="2424600"/>
            <a:ext cx="1489200" cy="45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Shape 410"/>
          <p:cNvSpPr/>
          <p:nvPr/>
        </p:nvSpPr>
        <p:spPr>
          <a:xfrm>
            <a:off x="7754775" y="1283725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Shape 411"/>
          <p:cNvCxnSpPr/>
          <p:nvPr/>
        </p:nvCxnSpPr>
        <p:spPr>
          <a:xfrm>
            <a:off x="7904625" y="1618675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Shape 412"/>
          <p:cNvSpPr/>
          <p:nvPr/>
        </p:nvSpPr>
        <p:spPr>
          <a:xfrm>
            <a:off x="7830150" y="4234650"/>
            <a:ext cx="744600" cy="6762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" name="Shape 413"/>
          <p:cNvCxnSpPr/>
          <p:nvPr/>
        </p:nvCxnSpPr>
        <p:spPr>
          <a:xfrm>
            <a:off x="7980000" y="4569600"/>
            <a:ext cx="444900" cy="6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Shape 414"/>
          <p:cNvCxnSpPr/>
          <p:nvPr/>
        </p:nvCxnSpPr>
        <p:spPr>
          <a:xfrm>
            <a:off x="8200650" y="4351050"/>
            <a:ext cx="3600" cy="443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Shape 415"/>
          <p:cNvCxnSpPr/>
          <p:nvPr/>
        </p:nvCxnSpPr>
        <p:spPr>
          <a:xfrm flipH="1" rot="10800000">
            <a:off x="1360750" y="2901250"/>
            <a:ext cx="2755500" cy="325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445025"/>
            <a:ext cx="149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50" y="1346100"/>
            <a:ext cx="7886100" cy="336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Shape 422"/>
          <p:cNvCxnSpPr/>
          <p:nvPr/>
        </p:nvCxnSpPr>
        <p:spPr>
          <a:xfrm flipH="1">
            <a:off x="834050" y="903975"/>
            <a:ext cx="2260500" cy="69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Shape 423"/>
          <p:cNvSpPr txBox="1"/>
          <p:nvPr/>
        </p:nvSpPr>
        <p:spPr>
          <a:xfrm>
            <a:off x="3094550" y="639925"/>
            <a:ext cx="3950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*read comments for hints*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 in your board and select the serial port</a:t>
            </a:r>
            <a:endParaRPr/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37137" l="3966" r="0" t="4688"/>
          <a:stretch/>
        </p:blipFill>
        <p:spPr>
          <a:xfrm>
            <a:off x="2698625" y="1229925"/>
            <a:ext cx="6259500" cy="37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75" y="1229925"/>
            <a:ext cx="1649100" cy="212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lnmh9ip6v2uc.cloudfront.net/images/products/1/1/3/0/1/11301-01.jpg" id="431" name="Shape 4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575" y="3454850"/>
            <a:ext cx="1490700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your code to the board</a:t>
            </a:r>
            <a:endParaRPr/>
          </a:p>
        </p:txBody>
      </p:sp>
      <p:pic>
        <p:nvPicPr>
          <p:cNvPr id="437" name="Shape 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888" y="1197262"/>
            <a:ext cx="6792900" cy="33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Shape 438"/>
          <p:cNvCxnSpPr>
            <a:stCxn id="439" idx="3"/>
          </p:cNvCxnSpPr>
          <p:nvPr/>
        </p:nvCxnSpPr>
        <p:spPr>
          <a:xfrm>
            <a:off x="1864688" y="3017462"/>
            <a:ext cx="1356600" cy="3630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sp>
        <p:nvSpPr>
          <p:cNvPr id="439" name="Shape 439"/>
          <p:cNvSpPr txBox="1"/>
          <p:nvPr/>
        </p:nvSpPr>
        <p:spPr>
          <a:xfrm>
            <a:off x="126488" y="2601512"/>
            <a:ext cx="1738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Click here to upload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your board is unplugged!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1349" y="1768937"/>
            <a:ext cx="2282700" cy="2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88" y="1358525"/>
            <a:ext cx="2401800" cy="31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6313" y="2195975"/>
            <a:ext cx="1560600" cy="1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9825" y="1506400"/>
            <a:ext cx="32433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445025"/>
            <a:ext cx="453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International Morse Code</a:t>
            </a:r>
            <a:endParaRPr/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3">
            <a:alphaModFix/>
          </a:blip>
          <a:srcRect b="30154" l="0" r="58440" t="23411"/>
          <a:stretch/>
        </p:blipFill>
        <p:spPr>
          <a:xfrm>
            <a:off x="374950" y="1178475"/>
            <a:ext cx="2505900" cy="36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 rotWithShape="1">
          <a:blip r:embed="rId4">
            <a:alphaModFix/>
          </a:blip>
          <a:srcRect b="5563" l="0" r="59680" t="69363"/>
          <a:stretch/>
        </p:blipFill>
        <p:spPr>
          <a:xfrm>
            <a:off x="3020900" y="1252650"/>
            <a:ext cx="2407000" cy="19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 rotWithShape="1">
          <a:blip r:embed="rId5">
            <a:alphaModFix/>
          </a:blip>
          <a:srcRect b="53286" l="46577" r="11297" t="21149"/>
          <a:stretch/>
        </p:blipFill>
        <p:spPr>
          <a:xfrm>
            <a:off x="3020900" y="2826825"/>
            <a:ext cx="2505900" cy="196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 rotWithShape="1">
          <a:blip r:embed="rId6">
            <a:alphaModFix/>
          </a:blip>
          <a:srcRect b="0" l="46158" r="0" t="57068"/>
          <a:stretch/>
        </p:blipFill>
        <p:spPr>
          <a:xfrm>
            <a:off x="5567950" y="1836100"/>
            <a:ext cx="3280275" cy="33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4686025" y="136000"/>
            <a:ext cx="42903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Dot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Dash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parts of same letter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letters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words = 7 units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Code: Letter S</a:t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2685638" y="3219988"/>
            <a:ext cx="368400" cy="36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4680038" y="3219988"/>
            <a:ext cx="368400" cy="36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6674438" y="3219988"/>
            <a:ext cx="368400" cy="36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 txBox="1"/>
          <p:nvPr/>
        </p:nvSpPr>
        <p:spPr>
          <a:xfrm rot="-5400000">
            <a:off x="3500238" y="2890588"/>
            <a:ext cx="573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{</a:t>
            </a:r>
            <a:endParaRPr sz="7200"/>
          </a:p>
        </p:txBody>
      </p:sp>
      <p:sp>
        <p:nvSpPr>
          <p:cNvPr id="459" name="Shape 459"/>
          <p:cNvSpPr txBox="1"/>
          <p:nvPr/>
        </p:nvSpPr>
        <p:spPr>
          <a:xfrm rot="-5400000">
            <a:off x="5377838" y="2890588"/>
            <a:ext cx="573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{</a:t>
            </a:r>
            <a:endParaRPr sz="7200"/>
          </a:p>
        </p:txBody>
      </p:sp>
      <p:sp>
        <p:nvSpPr>
          <p:cNvPr id="460" name="Shape 460"/>
          <p:cNvSpPr txBox="1"/>
          <p:nvPr/>
        </p:nvSpPr>
        <p:spPr>
          <a:xfrm>
            <a:off x="165963" y="2380325"/>
            <a:ext cx="81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LED Action</a:t>
            </a:r>
            <a:endParaRPr sz="3000"/>
          </a:p>
        </p:txBody>
      </p:sp>
      <p:sp>
        <p:nvSpPr>
          <p:cNvPr id="461" name="Shape 461"/>
          <p:cNvSpPr txBox="1"/>
          <p:nvPr/>
        </p:nvSpPr>
        <p:spPr>
          <a:xfrm>
            <a:off x="165975" y="3913000"/>
            <a:ext cx="2179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Delay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</p:txBody>
      </p:sp>
      <p:sp>
        <p:nvSpPr>
          <p:cNvPr id="462" name="Shape 462"/>
          <p:cNvSpPr txBox="1"/>
          <p:nvPr/>
        </p:nvSpPr>
        <p:spPr>
          <a:xfrm rot="-5400000">
            <a:off x="7372238" y="2890588"/>
            <a:ext cx="573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{</a:t>
            </a:r>
            <a:endParaRPr sz="7200"/>
          </a:p>
        </p:txBody>
      </p:sp>
      <p:sp>
        <p:nvSpPr>
          <p:cNvPr id="463" name="Shape 463"/>
          <p:cNvSpPr txBox="1"/>
          <p:nvPr/>
        </p:nvSpPr>
        <p:spPr>
          <a:xfrm>
            <a:off x="1707950" y="2933050"/>
            <a:ext cx="19554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S:</a:t>
            </a:r>
            <a:endParaRPr sz="4800"/>
          </a:p>
        </p:txBody>
      </p:sp>
      <p:sp>
        <p:nvSpPr>
          <p:cNvPr id="464" name="Shape 464"/>
          <p:cNvSpPr txBox="1"/>
          <p:nvPr/>
        </p:nvSpPr>
        <p:spPr>
          <a:xfrm>
            <a:off x="2484200" y="2380925"/>
            <a:ext cx="7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4478600" y="2380925"/>
            <a:ext cx="7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466" name="Shape 466"/>
          <p:cNvSpPr txBox="1"/>
          <p:nvPr/>
        </p:nvSpPr>
        <p:spPr>
          <a:xfrm>
            <a:off x="6482350" y="2380925"/>
            <a:ext cx="7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3398300" y="2380325"/>
            <a:ext cx="1071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OFF</a:t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5330625" y="2380325"/>
            <a:ext cx="1071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OFF</a:t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7334375" y="2380325"/>
            <a:ext cx="1071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OFF</a:t>
            </a: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2609231" y="4042600"/>
            <a:ext cx="94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471" name="Shape 471"/>
          <p:cNvSpPr txBox="1"/>
          <p:nvPr/>
        </p:nvSpPr>
        <p:spPr>
          <a:xfrm>
            <a:off x="5589650" y="4059675"/>
            <a:ext cx="84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7652825" y="4059675"/>
            <a:ext cx="146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3 </a:t>
            </a:r>
            <a:endParaRPr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units</a:t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4680050" y="4060275"/>
            <a:ext cx="84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6674600" y="4060275"/>
            <a:ext cx="978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475" name="Shape 475"/>
          <p:cNvSpPr txBox="1"/>
          <p:nvPr/>
        </p:nvSpPr>
        <p:spPr>
          <a:xfrm>
            <a:off x="3693650" y="4059675"/>
            <a:ext cx="94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>
            <a:off x="4686025" y="136000"/>
            <a:ext cx="42903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Dot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Dash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parts of same letter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letters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words = 7 units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Code: Letter O</a:t>
            </a:r>
            <a:endParaRPr/>
          </a:p>
        </p:txBody>
      </p:sp>
      <p:sp>
        <p:nvSpPr>
          <p:cNvPr id="482" name="Shape 482"/>
          <p:cNvSpPr txBox="1"/>
          <p:nvPr/>
        </p:nvSpPr>
        <p:spPr>
          <a:xfrm rot="-5400000">
            <a:off x="3500238" y="2890588"/>
            <a:ext cx="573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{</a:t>
            </a:r>
            <a:endParaRPr sz="7200"/>
          </a:p>
        </p:txBody>
      </p:sp>
      <p:sp>
        <p:nvSpPr>
          <p:cNvPr id="483" name="Shape 483"/>
          <p:cNvSpPr txBox="1"/>
          <p:nvPr/>
        </p:nvSpPr>
        <p:spPr>
          <a:xfrm rot="-5400000">
            <a:off x="5377838" y="2890588"/>
            <a:ext cx="573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{</a:t>
            </a:r>
            <a:endParaRPr sz="7200"/>
          </a:p>
        </p:txBody>
      </p:sp>
      <p:sp>
        <p:nvSpPr>
          <p:cNvPr id="484" name="Shape 484"/>
          <p:cNvSpPr txBox="1"/>
          <p:nvPr/>
        </p:nvSpPr>
        <p:spPr>
          <a:xfrm>
            <a:off x="165963" y="2380325"/>
            <a:ext cx="81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LED Action</a:t>
            </a:r>
            <a:endParaRPr sz="3000"/>
          </a:p>
        </p:txBody>
      </p:sp>
      <p:sp>
        <p:nvSpPr>
          <p:cNvPr id="485" name="Shape 485"/>
          <p:cNvSpPr txBox="1"/>
          <p:nvPr/>
        </p:nvSpPr>
        <p:spPr>
          <a:xfrm>
            <a:off x="165975" y="3913000"/>
            <a:ext cx="1232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Delay</a:t>
            </a:r>
            <a:endParaRPr sz="3000"/>
          </a:p>
        </p:txBody>
      </p:sp>
      <p:sp>
        <p:nvSpPr>
          <p:cNvPr id="486" name="Shape 486"/>
          <p:cNvSpPr txBox="1"/>
          <p:nvPr/>
        </p:nvSpPr>
        <p:spPr>
          <a:xfrm rot="-5400000">
            <a:off x="7372238" y="2890588"/>
            <a:ext cx="573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{</a:t>
            </a:r>
            <a:endParaRPr sz="7200"/>
          </a:p>
        </p:txBody>
      </p:sp>
      <p:sp>
        <p:nvSpPr>
          <p:cNvPr id="487" name="Shape 487"/>
          <p:cNvSpPr txBox="1"/>
          <p:nvPr/>
        </p:nvSpPr>
        <p:spPr>
          <a:xfrm>
            <a:off x="1586450" y="2933050"/>
            <a:ext cx="8928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</a:t>
            </a:r>
            <a:r>
              <a:rPr lang="en" sz="4800"/>
              <a:t>:</a:t>
            </a:r>
            <a:endParaRPr sz="4800"/>
          </a:p>
        </p:txBody>
      </p:sp>
      <p:sp>
        <p:nvSpPr>
          <p:cNvPr id="488" name="Shape 488"/>
          <p:cNvSpPr txBox="1"/>
          <p:nvPr/>
        </p:nvSpPr>
        <p:spPr>
          <a:xfrm>
            <a:off x="2484200" y="2380925"/>
            <a:ext cx="7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489" name="Shape 489"/>
          <p:cNvSpPr txBox="1"/>
          <p:nvPr/>
        </p:nvSpPr>
        <p:spPr>
          <a:xfrm>
            <a:off x="4478600" y="2380925"/>
            <a:ext cx="7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490" name="Shape 490"/>
          <p:cNvSpPr txBox="1"/>
          <p:nvPr/>
        </p:nvSpPr>
        <p:spPr>
          <a:xfrm>
            <a:off x="6482350" y="2380925"/>
            <a:ext cx="7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491" name="Shape 491"/>
          <p:cNvSpPr txBox="1"/>
          <p:nvPr/>
        </p:nvSpPr>
        <p:spPr>
          <a:xfrm>
            <a:off x="3398300" y="2380325"/>
            <a:ext cx="1071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OFF</a:t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5330625" y="2380325"/>
            <a:ext cx="1071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OFF</a:t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7334375" y="2380325"/>
            <a:ext cx="1071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OFF</a:t>
            </a:r>
            <a:endParaRPr/>
          </a:p>
        </p:txBody>
      </p:sp>
      <p:sp>
        <p:nvSpPr>
          <p:cNvPr id="494" name="Shape 494"/>
          <p:cNvSpPr txBox="1"/>
          <p:nvPr/>
        </p:nvSpPr>
        <p:spPr>
          <a:xfrm>
            <a:off x="2371938" y="4059675"/>
            <a:ext cx="1133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3 units</a:t>
            </a:r>
            <a:endParaRPr/>
          </a:p>
        </p:txBody>
      </p:sp>
      <p:sp>
        <p:nvSpPr>
          <p:cNvPr id="495" name="Shape 495"/>
          <p:cNvSpPr txBox="1"/>
          <p:nvPr/>
        </p:nvSpPr>
        <p:spPr>
          <a:xfrm>
            <a:off x="5388350" y="4059675"/>
            <a:ext cx="946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7334375" y="4059675"/>
            <a:ext cx="1782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3 </a:t>
            </a:r>
            <a:endParaRPr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units</a:t>
            </a:r>
            <a:endParaRPr/>
          </a:p>
        </p:txBody>
      </p:sp>
      <p:sp>
        <p:nvSpPr>
          <p:cNvPr id="497" name="Shape 497"/>
          <p:cNvSpPr txBox="1"/>
          <p:nvPr/>
        </p:nvSpPr>
        <p:spPr>
          <a:xfrm>
            <a:off x="3393950" y="4059675"/>
            <a:ext cx="946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4403550" y="3267900"/>
            <a:ext cx="892800" cy="354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2505500" y="3267900"/>
            <a:ext cx="892800" cy="354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6334550" y="3269100"/>
            <a:ext cx="892800" cy="354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>
            <a:off x="4297538" y="4059675"/>
            <a:ext cx="1133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3 units</a:t>
            </a:r>
            <a:endParaRPr/>
          </a:p>
        </p:txBody>
      </p:sp>
      <p:sp>
        <p:nvSpPr>
          <p:cNvPr id="502" name="Shape 502"/>
          <p:cNvSpPr txBox="1"/>
          <p:nvPr/>
        </p:nvSpPr>
        <p:spPr>
          <a:xfrm>
            <a:off x="6301288" y="4059675"/>
            <a:ext cx="1133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3 units</a:t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4686025" y="136000"/>
            <a:ext cx="42903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Dot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Dash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parts of same letter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letters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words = 7 units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Code: Letter S</a:t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2685638" y="3219988"/>
            <a:ext cx="368400" cy="36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4680038" y="3219988"/>
            <a:ext cx="368400" cy="36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6674438" y="3219988"/>
            <a:ext cx="368400" cy="36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 rot="-5400000">
            <a:off x="3500238" y="2890588"/>
            <a:ext cx="573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{</a:t>
            </a:r>
            <a:endParaRPr sz="7200"/>
          </a:p>
        </p:txBody>
      </p:sp>
      <p:sp>
        <p:nvSpPr>
          <p:cNvPr id="513" name="Shape 513"/>
          <p:cNvSpPr txBox="1"/>
          <p:nvPr/>
        </p:nvSpPr>
        <p:spPr>
          <a:xfrm rot="-5400000">
            <a:off x="5377838" y="2890588"/>
            <a:ext cx="573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{</a:t>
            </a:r>
            <a:endParaRPr sz="7200"/>
          </a:p>
        </p:txBody>
      </p:sp>
      <p:sp>
        <p:nvSpPr>
          <p:cNvPr id="514" name="Shape 514"/>
          <p:cNvSpPr txBox="1"/>
          <p:nvPr/>
        </p:nvSpPr>
        <p:spPr>
          <a:xfrm>
            <a:off x="165963" y="2380325"/>
            <a:ext cx="81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LED Action</a:t>
            </a:r>
            <a:endParaRPr sz="3000"/>
          </a:p>
        </p:txBody>
      </p:sp>
      <p:sp>
        <p:nvSpPr>
          <p:cNvPr id="515" name="Shape 515"/>
          <p:cNvSpPr txBox="1"/>
          <p:nvPr/>
        </p:nvSpPr>
        <p:spPr>
          <a:xfrm>
            <a:off x="165975" y="3913000"/>
            <a:ext cx="2179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Delay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</p:txBody>
      </p:sp>
      <p:sp>
        <p:nvSpPr>
          <p:cNvPr id="516" name="Shape 516"/>
          <p:cNvSpPr txBox="1"/>
          <p:nvPr/>
        </p:nvSpPr>
        <p:spPr>
          <a:xfrm rot="-5400000">
            <a:off x="7372238" y="2890588"/>
            <a:ext cx="573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{</a:t>
            </a:r>
            <a:endParaRPr sz="7200"/>
          </a:p>
        </p:txBody>
      </p:sp>
      <p:sp>
        <p:nvSpPr>
          <p:cNvPr id="517" name="Shape 517"/>
          <p:cNvSpPr txBox="1"/>
          <p:nvPr/>
        </p:nvSpPr>
        <p:spPr>
          <a:xfrm>
            <a:off x="1707950" y="2933050"/>
            <a:ext cx="19554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S:</a:t>
            </a:r>
            <a:endParaRPr sz="4800"/>
          </a:p>
        </p:txBody>
      </p:sp>
      <p:sp>
        <p:nvSpPr>
          <p:cNvPr id="518" name="Shape 518"/>
          <p:cNvSpPr txBox="1"/>
          <p:nvPr/>
        </p:nvSpPr>
        <p:spPr>
          <a:xfrm>
            <a:off x="2484200" y="2380925"/>
            <a:ext cx="7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519" name="Shape 519"/>
          <p:cNvSpPr txBox="1"/>
          <p:nvPr/>
        </p:nvSpPr>
        <p:spPr>
          <a:xfrm>
            <a:off x="4478600" y="2380925"/>
            <a:ext cx="7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520" name="Shape 520"/>
          <p:cNvSpPr txBox="1"/>
          <p:nvPr/>
        </p:nvSpPr>
        <p:spPr>
          <a:xfrm>
            <a:off x="6482350" y="2380925"/>
            <a:ext cx="7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ON</a:t>
            </a:r>
            <a:endParaRPr/>
          </a:p>
        </p:txBody>
      </p:sp>
      <p:sp>
        <p:nvSpPr>
          <p:cNvPr id="521" name="Shape 521"/>
          <p:cNvSpPr txBox="1"/>
          <p:nvPr/>
        </p:nvSpPr>
        <p:spPr>
          <a:xfrm>
            <a:off x="3398300" y="2380325"/>
            <a:ext cx="1071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OFF</a:t>
            </a:r>
            <a:endParaRPr/>
          </a:p>
        </p:txBody>
      </p:sp>
      <p:sp>
        <p:nvSpPr>
          <p:cNvPr id="522" name="Shape 522"/>
          <p:cNvSpPr txBox="1"/>
          <p:nvPr/>
        </p:nvSpPr>
        <p:spPr>
          <a:xfrm>
            <a:off x="5330625" y="2380325"/>
            <a:ext cx="1071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OFF</a:t>
            </a:r>
            <a:endParaRPr/>
          </a:p>
        </p:txBody>
      </p:sp>
      <p:sp>
        <p:nvSpPr>
          <p:cNvPr id="523" name="Shape 523"/>
          <p:cNvSpPr txBox="1"/>
          <p:nvPr/>
        </p:nvSpPr>
        <p:spPr>
          <a:xfrm>
            <a:off x="7334375" y="2380325"/>
            <a:ext cx="1071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OFF</a:t>
            </a: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2609231" y="4042600"/>
            <a:ext cx="94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525" name="Shape 525"/>
          <p:cNvSpPr txBox="1"/>
          <p:nvPr/>
        </p:nvSpPr>
        <p:spPr>
          <a:xfrm>
            <a:off x="5589650" y="4059675"/>
            <a:ext cx="84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526" name="Shape 526"/>
          <p:cNvSpPr txBox="1"/>
          <p:nvPr/>
        </p:nvSpPr>
        <p:spPr>
          <a:xfrm>
            <a:off x="7652825" y="4059675"/>
            <a:ext cx="146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7</a:t>
            </a:r>
            <a:endParaRPr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units</a:t>
            </a:r>
            <a:endParaRPr/>
          </a:p>
        </p:txBody>
      </p:sp>
      <p:sp>
        <p:nvSpPr>
          <p:cNvPr id="527" name="Shape 527"/>
          <p:cNvSpPr txBox="1"/>
          <p:nvPr/>
        </p:nvSpPr>
        <p:spPr>
          <a:xfrm>
            <a:off x="4680050" y="4060275"/>
            <a:ext cx="84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6674600" y="4060275"/>
            <a:ext cx="978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529" name="Shape 529"/>
          <p:cNvSpPr txBox="1"/>
          <p:nvPr/>
        </p:nvSpPr>
        <p:spPr>
          <a:xfrm>
            <a:off x="3693650" y="4059675"/>
            <a:ext cx="94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 unit</a:t>
            </a:r>
            <a:endParaRPr/>
          </a:p>
        </p:txBody>
      </p:sp>
      <p:sp>
        <p:nvSpPr>
          <p:cNvPr id="530" name="Shape 530"/>
          <p:cNvSpPr txBox="1"/>
          <p:nvPr/>
        </p:nvSpPr>
        <p:spPr>
          <a:xfrm>
            <a:off x="4686025" y="136000"/>
            <a:ext cx="42903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Dot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Dash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parts of same letter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letters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words = 7 units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 LED: SOS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(Part 1/2) </a:t>
            </a:r>
            <a:endParaRPr/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700" y="1794325"/>
            <a:ext cx="6576600" cy="23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/>
        </p:nvSpPr>
        <p:spPr>
          <a:xfrm>
            <a:off x="4686025" y="136000"/>
            <a:ext cx="42903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Dot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Dash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parts of same letter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letters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words = 7 units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150" y="958375"/>
            <a:ext cx="2521405" cy="36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875" y="958375"/>
            <a:ext cx="2550505" cy="36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75" y="958375"/>
            <a:ext cx="2571725" cy="36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 LED: SOS </a:t>
            </a:r>
            <a:r>
              <a:rPr lang="en"/>
              <a:t>(Part 2/2)</a:t>
            </a:r>
            <a:endParaRPr/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6">
            <a:alphaModFix/>
          </a:blip>
          <a:srcRect b="9637" l="0" r="59680" t="86345"/>
          <a:stretch/>
        </p:blipFill>
        <p:spPr>
          <a:xfrm>
            <a:off x="1297100" y="1017725"/>
            <a:ext cx="3449100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 rotWithShape="1">
          <a:blip r:embed="rId6">
            <a:alphaModFix/>
          </a:blip>
          <a:srcRect b="9637" l="0" r="59680" t="86345"/>
          <a:stretch/>
        </p:blipFill>
        <p:spPr>
          <a:xfrm>
            <a:off x="6705350" y="1017725"/>
            <a:ext cx="3449100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 rotWithShape="1">
          <a:blip r:embed="rId6">
            <a:alphaModFix/>
          </a:blip>
          <a:srcRect b="23193" l="7027" r="59679" t="72789"/>
          <a:stretch/>
        </p:blipFill>
        <p:spPr>
          <a:xfrm>
            <a:off x="4681550" y="1031538"/>
            <a:ext cx="1411750" cy="35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 rotWithShape="1">
          <a:blip r:embed="rId6">
            <a:alphaModFix/>
          </a:blip>
          <a:srcRect b="23193" l="1172" r="92763" t="72789"/>
          <a:stretch/>
        </p:blipFill>
        <p:spPr>
          <a:xfrm>
            <a:off x="4162725" y="1017724"/>
            <a:ext cx="518825" cy="4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311700" y="1210975"/>
            <a:ext cx="8520600" cy="3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Blink an LED to spell your name in Morse Code!</a:t>
            </a:r>
            <a:endParaRPr sz="6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311700" y="445025"/>
            <a:ext cx="453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International Morse Code</a:t>
            </a:r>
            <a:endParaRPr/>
          </a:p>
        </p:txBody>
      </p:sp>
      <p:pic>
        <p:nvPicPr>
          <p:cNvPr id="560" name="Shape 560"/>
          <p:cNvPicPr preferRelativeResize="0"/>
          <p:nvPr/>
        </p:nvPicPr>
        <p:blipFill rotWithShape="1">
          <a:blip r:embed="rId3">
            <a:alphaModFix/>
          </a:blip>
          <a:srcRect b="30154" l="0" r="58440" t="23411"/>
          <a:stretch/>
        </p:blipFill>
        <p:spPr>
          <a:xfrm>
            <a:off x="374950" y="1178475"/>
            <a:ext cx="2505900" cy="36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 rotWithShape="1">
          <a:blip r:embed="rId4">
            <a:alphaModFix/>
          </a:blip>
          <a:srcRect b="5563" l="0" r="59680" t="69363"/>
          <a:stretch/>
        </p:blipFill>
        <p:spPr>
          <a:xfrm>
            <a:off x="3020900" y="1252650"/>
            <a:ext cx="2407000" cy="19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 rotWithShape="1">
          <a:blip r:embed="rId5">
            <a:alphaModFix/>
          </a:blip>
          <a:srcRect b="53286" l="46577" r="11297" t="21149"/>
          <a:stretch/>
        </p:blipFill>
        <p:spPr>
          <a:xfrm>
            <a:off x="3020900" y="2826825"/>
            <a:ext cx="2505900" cy="196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 rotWithShape="1">
          <a:blip r:embed="rId6">
            <a:alphaModFix/>
          </a:blip>
          <a:srcRect b="0" l="46158" r="0" t="57068"/>
          <a:stretch/>
        </p:blipFill>
        <p:spPr>
          <a:xfrm>
            <a:off x="5567950" y="1836100"/>
            <a:ext cx="3280275" cy="33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x="4686025" y="136000"/>
            <a:ext cx="42903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Dot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Dash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parts of same letter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letters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words = 7 units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 With Buzzer</a:t>
            </a:r>
            <a:endParaRPr/>
          </a:p>
        </p:txBody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311700" y="1953550"/>
            <a:ext cx="4646400" cy="26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Same idea as the LED, just turn the buzzer on and off instead!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800" y="3476875"/>
            <a:ext cx="35839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325" y="496925"/>
            <a:ext cx="3320975" cy="33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Piezo Buzzer Circuit</a:t>
            </a:r>
            <a:endParaRPr/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b="0" l="9665" r="0" t="4970"/>
          <a:stretch/>
        </p:blipFill>
        <p:spPr>
          <a:xfrm>
            <a:off x="1555150" y="1017725"/>
            <a:ext cx="6033699" cy="38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Breadboard vs Old Breadboard Circuit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750" y="1003725"/>
            <a:ext cx="5942501" cy="3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75" y="1584825"/>
            <a:ext cx="2370900" cy="27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0" y="1174625"/>
            <a:ext cx="8238750" cy="3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 txBox="1"/>
          <p:nvPr>
            <p:ph type="title"/>
          </p:nvPr>
        </p:nvSpPr>
        <p:spPr>
          <a:xfrm>
            <a:off x="311700" y="445025"/>
            <a:ext cx="866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 Buzzer and LED -Update Your Variables</a:t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537450" y="1480950"/>
            <a:ext cx="199800" cy="212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737250" y="3890825"/>
            <a:ext cx="199800" cy="212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537450" y="2291550"/>
            <a:ext cx="199800" cy="212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/>
        </p:nvSpPr>
        <p:spPr>
          <a:xfrm>
            <a:off x="4572175" y="1323325"/>
            <a:ext cx="4144800" cy="29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274650" y="1323325"/>
            <a:ext cx="4144800" cy="29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 With Buzzer and LED</a:t>
            </a: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574275" y="2272150"/>
            <a:ext cx="199800" cy="212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574275" y="3198575"/>
            <a:ext cx="199800" cy="212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821475" y="2272150"/>
            <a:ext cx="199800" cy="212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4821475" y="3285950"/>
            <a:ext cx="199800" cy="212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2" y="1473325"/>
            <a:ext cx="3866325" cy="242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365" y="1475312"/>
            <a:ext cx="3866336" cy="24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 title="20180302_133451_1.mp4">
            <a:hlinkClick r:id="rId3"/>
          </p:cNvPr>
          <p:cNvSpPr/>
          <p:nvPr/>
        </p:nvSpPr>
        <p:spPr>
          <a:xfrm>
            <a:off x="1143008" y="0"/>
            <a:ext cx="685799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Shape 606"/>
          <p:cNvSpPr txBox="1"/>
          <p:nvPr/>
        </p:nvSpPr>
        <p:spPr>
          <a:xfrm>
            <a:off x="8139700" y="1048675"/>
            <a:ext cx="8364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S</a:t>
            </a:r>
            <a:endParaRPr b="1" sz="6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O</a:t>
            </a:r>
            <a:endParaRPr b="1" sz="6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S</a:t>
            </a:r>
            <a:endParaRPr b="1" sz="6000"/>
          </a:p>
        </p:txBody>
      </p:sp>
      <p:sp>
        <p:nvSpPr>
          <p:cNvPr id="607" name="Shape 607"/>
          <p:cNvSpPr txBox="1"/>
          <p:nvPr/>
        </p:nvSpPr>
        <p:spPr>
          <a:xfrm>
            <a:off x="277200" y="237200"/>
            <a:ext cx="484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</a:t>
            </a:r>
            <a:endParaRPr b="1"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</a:t>
            </a:r>
            <a:endParaRPr b="1"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</a:t>
            </a:r>
            <a:endParaRPr b="1"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</a:t>
            </a:r>
            <a:endParaRPr b="1"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</a:t>
            </a:r>
            <a:endParaRPr b="1"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</a:t>
            </a:r>
            <a:endParaRPr b="1"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</a:t>
            </a:r>
            <a:endParaRPr b="1"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674150"/>
            <a:ext cx="8520600" cy="3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Add the buzzer</a:t>
            </a:r>
            <a:r>
              <a:rPr lang="en" sz="6000"/>
              <a:t> to your existing code spelling your name in Morse Code!</a:t>
            </a:r>
            <a:endParaRPr sz="6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311700" y="445025"/>
            <a:ext cx="453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International Morse Code</a:t>
            </a:r>
            <a:endParaRPr/>
          </a:p>
        </p:txBody>
      </p:sp>
      <p:pic>
        <p:nvPicPr>
          <p:cNvPr id="618" name="Shape 618"/>
          <p:cNvPicPr preferRelativeResize="0"/>
          <p:nvPr/>
        </p:nvPicPr>
        <p:blipFill rotWithShape="1">
          <a:blip r:embed="rId3">
            <a:alphaModFix/>
          </a:blip>
          <a:srcRect b="30154" l="0" r="58440" t="23411"/>
          <a:stretch/>
        </p:blipFill>
        <p:spPr>
          <a:xfrm>
            <a:off x="374950" y="1178475"/>
            <a:ext cx="2505900" cy="36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Shape 619"/>
          <p:cNvPicPr preferRelativeResize="0"/>
          <p:nvPr/>
        </p:nvPicPr>
        <p:blipFill rotWithShape="1">
          <a:blip r:embed="rId4">
            <a:alphaModFix/>
          </a:blip>
          <a:srcRect b="5563" l="0" r="59680" t="69363"/>
          <a:stretch/>
        </p:blipFill>
        <p:spPr>
          <a:xfrm>
            <a:off x="3020900" y="1252650"/>
            <a:ext cx="2407000" cy="19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 rotWithShape="1">
          <a:blip r:embed="rId5">
            <a:alphaModFix/>
          </a:blip>
          <a:srcRect b="53286" l="46577" r="11297" t="21149"/>
          <a:stretch/>
        </p:blipFill>
        <p:spPr>
          <a:xfrm>
            <a:off x="3020900" y="2826825"/>
            <a:ext cx="2505900" cy="196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 rotWithShape="1">
          <a:blip r:embed="rId6">
            <a:alphaModFix/>
          </a:blip>
          <a:srcRect b="0" l="46158" r="0" t="57068"/>
          <a:stretch/>
        </p:blipFill>
        <p:spPr>
          <a:xfrm>
            <a:off x="5567950" y="1836100"/>
            <a:ext cx="3280275" cy="33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 txBox="1"/>
          <p:nvPr/>
        </p:nvSpPr>
        <p:spPr>
          <a:xfrm>
            <a:off x="4686025" y="136000"/>
            <a:ext cx="42903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Dot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Dash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parts of same letter = 1 unit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letters = 3 units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Space between words = 7 units</a:t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 </a:t>
            </a:r>
            <a:endParaRPr sz="7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Supplementary Material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Arduino Reference Links</a:t>
            </a:r>
            <a:endParaRPr/>
          </a:p>
        </p:txBody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311700" y="1152475"/>
            <a:ext cx="355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4"/>
              </a:rPr>
              <a:t>void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5"/>
              </a:rPr>
              <a:t>setup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6"/>
              </a:rPr>
              <a:t>pinMode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7"/>
              </a:rPr>
              <a:t>loop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8"/>
              </a:rPr>
              <a:t>digitalWrite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9"/>
              </a:rPr>
              <a:t>delay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3992275" y="1290700"/>
            <a:ext cx="355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10"/>
              </a:rPr>
              <a:t>tone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11"/>
              </a:rPr>
              <a:t>noTone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3">
            <a:alphaModFix/>
          </a:blip>
          <a:srcRect b="5190" l="0" r="0" t="16162"/>
          <a:stretch/>
        </p:blipFill>
        <p:spPr>
          <a:xfrm>
            <a:off x="4826650" y="2228600"/>
            <a:ext cx="4109400" cy="27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311700" y="1238175"/>
            <a:ext cx="4425300" cy="4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Variables are used to store information. They have a name and a value and can be used throughout the code.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redLED is the name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13 is the value, in this case it’s a pin on the board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165100" lvl="0" marL="342900" rtl="0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47" name="Shape 647"/>
          <p:cNvSpPr txBox="1"/>
          <p:nvPr/>
        </p:nvSpPr>
        <p:spPr>
          <a:xfrm>
            <a:off x="5594662" y="3778137"/>
            <a:ext cx="25734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redLED</a:t>
            </a:r>
            <a:endParaRPr/>
          </a:p>
        </p:txBody>
      </p:sp>
      <p:sp>
        <p:nvSpPr>
          <p:cNvPr id="648" name="Shape 648"/>
          <p:cNvSpPr txBox="1"/>
          <p:nvPr/>
        </p:nvSpPr>
        <p:spPr>
          <a:xfrm>
            <a:off x="6317600" y="2322400"/>
            <a:ext cx="92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pic>
        <p:nvPicPr>
          <p:cNvPr id="649" name="Shape 6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2750" y="1238187"/>
            <a:ext cx="2835300" cy="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 pinMode</a:t>
            </a:r>
            <a:endParaRPr/>
          </a:p>
        </p:txBody>
      </p:sp>
      <p:pic>
        <p:nvPicPr>
          <p:cNvPr id="655" name="Shape 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42" y="4507982"/>
            <a:ext cx="5905500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102" y="2215039"/>
            <a:ext cx="4225800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 txBox="1"/>
          <p:nvPr/>
        </p:nvSpPr>
        <p:spPr>
          <a:xfrm>
            <a:off x="1797675" y="1214223"/>
            <a:ext cx="2543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Pin # on the board</a:t>
            </a:r>
            <a:endParaRPr/>
          </a:p>
        </p:txBody>
      </p:sp>
      <p:sp>
        <p:nvSpPr>
          <p:cNvPr id="658" name="Shape 658"/>
          <p:cNvSpPr txBox="1"/>
          <p:nvPr/>
        </p:nvSpPr>
        <p:spPr>
          <a:xfrm>
            <a:off x="6058490" y="2849006"/>
            <a:ext cx="30855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Configures the pin as an INPUT or an OUTPUT</a:t>
            </a:r>
            <a:endParaRPr/>
          </a:p>
        </p:txBody>
      </p:sp>
      <p:sp>
        <p:nvSpPr>
          <p:cNvPr id="659" name="Shape 659"/>
          <p:cNvSpPr txBox="1"/>
          <p:nvPr/>
        </p:nvSpPr>
        <p:spPr>
          <a:xfrm>
            <a:off x="222750" y="2629163"/>
            <a:ext cx="34293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Pin # can be a variable if it was declared at the beginning of the program</a:t>
            </a:r>
            <a:endParaRPr/>
          </a:p>
        </p:txBody>
      </p:sp>
      <p:cxnSp>
        <p:nvCxnSpPr>
          <p:cNvPr id="660" name="Shape 660"/>
          <p:cNvCxnSpPr/>
          <p:nvPr/>
        </p:nvCxnSpPr>
        <p:spPr>
          <a:xfrm>
            <a:off x="2868500" y="3511425"/>
            <a:ext cx="1128600" cy="68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61" name="Shape 661"/>
          <p:cNvCxnSpPr/>
          <p:nvPr/>
        </p:nvCxnSpPr>
        <p:spPr>
          <a:xfrm flipH="1">
            <a:off x="6614600" y="4055450"/>
            <a:ext cx="12600" cy="457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62" name="Shape 662"/>
          <p:cNvCxnSpPr/>
          <p:nvPr/>
        </p:nvCxnSpPr>
        <p:spPr>
          <a:xfrm rot="10800000">
            <a:off x="5718675" y="2716050"/>
            <a:ext cx="364800" cy="31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63" name="Shape 663"/>
          <p:cNvCxnSpPr/>
          <p:nvPr/>
        </p:nvCxnSpPr>
        <p:spPr>
          <a:xfrm>
            <a:off x="3664875" y="1579925"/>
            <a:ext cx="675900" cy="559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1622" l="53535" r="0" t="1224"/>
          <a:stretch/>
        </p:blipFill>
        <p:spPr>
          <a:xfrm>
            <a:off x="5521200" y="1354126"/>
            <a:ext cx="2496850" cy="36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b="0" l="0" r="55339" t="2572"/>
          <a:stretch/>
        </p:blipFill>
        <p:spPr>
          <a:xfrm>
            <a:off x="1346056" y="1354138"/>
            <a:ext cx="2639032" cy="364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110125" y="900050"/>
            <a:ext cx="1110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Front</a:t>
            </a:r>
            <a:endParaRPr b="1" sz="2400"/>
          </a:p>
        </p:txBody>
      </p:sp>
      <p:sp>
        <p:nvSpPr>
          <p:cNvPr id="135" name="Shape 135"/>
          <p:cNvSpPr txBox="1"/>
          <p:nvPr/>
        </p:nvSpPr>
        <p:spPr>
          <a:xfrm>
            <a:off x="6214175" y="900050"/>
            <a:ext cx="1110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Back</a:t>
            </a:r>
            <a:endParaRPr b="1"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 digitalWrite</a:t>
            </a:r>
            <a:endParaRPr/>
          </a:p>
        </p:txBody>
      </p:sp>
      <p:pic>
        <p:nvPicPr>
          <p:cNvPr id="669" name="Shape 6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7" y="4246875"/>
            <a:ext cx="5611800" cy="4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Shape 6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8562" y="1084374"/>
            <a:ext cx="5611800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 txBox="1"/>
          <p:nvPr/>
        </p:nvSpPr>
        <p:spPr>
          <a:xfrm>
            <a:off x="1587587" y="2396163"/>
            <a:ext cx="25035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Pin # (or variable for pin #)</a:t>
            </a:r>
            <a:endParaRPr/>
          </a:p>
        </p:txBody>
      </p:sp>
      <p:sp>
        <p:nvSpPr>
          <p:cNvPr id="672" name="Shape 672"/>
          <p:cNvSpPr txBox="1"/>
          <p:nvPr/>
        </p:nvSpPr>
        <p:spPr>
          <a:xfrm>
            <a:off x="4483075" y="2301275"/>
            <a:ext cx="2448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Turns the power  to the pin on and off.</a:t>
            </a:r>
            <a:endParaRPr/>
          </a:p>
        </p:txBody>
      </p:sp>
      <p:sp>
        <p:nvSpPr>
          <p:cNvPr id="673" name="Shape 673"/>
          <p:cNvSpPr txBox="1"/>
          <p:nvPr/>
        </p:nvSpPr>
        <p:spPr>
          <a:xfrm>
            <a:off x="7101900" y="2691550"/>
            <a:ext cx="17304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HIGH = 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LOW = off</a:t>
            </a:r>
            <a:endParaRPr/>
          </a:p>
        </p:txBody>
      </p:sp>
      <p:cxnSp>
        <p:nvCxnSpPr>
          <p:cNvPr id="674" name="Shape 674"/>
          <p:cNvCxnSpPr/>
          <p:nvPr/>
        </p:nvCxnSpPr>
        <p:spPr>
          <a:xfrm rot="10800000">
            <a:off x="3675425" y="1622375"/>
            <a:ext cx="0" cy="70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75" name="Shape 675"/>
          <p:cNvCxnSpPr/>
          <p:nvPr/>
        </p:nvCxnSpPr>
        <p:spPr>
          <a:xfrm flipH="1">
            <a:off x="3670187" y="3059000"/>
            <a:ext cx="10500" cy="114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76" name="Shape 676"/>
          <p:cNvCxnSpPr/>
          <p:nvPr/>
        </p:nvCxnSpPr>
        <p:spPr>
          <a:xfrm rot="10800000">
            <a:off x="5975475" y="1622375"/>
            <a:ext cx="2400" cy="65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77" name="Shape 677"/>
          <p:cNvCxnSpPr/>
          <p:nvPr/>
        </p:nvCxnSpPr>
        <p:spPr>
          <a:xfrm flipH="1">
            <a:off x="5967387" y="3149750"/>
            <a:ext cx="8100" cy="96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78" name="Shape 678"/>
          <p:cNvCxnSpPr/>
          <p:nvPr/>
        </p:nvCxnSpPr>
        <p:spPr>
          <a:xfrm rot="10800000">
            <a:off x="7967087" y="1318449"/>
            <a:ext cx="0" cy="137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79" name="Shape 679"/>
          <p:cNvCxnSpPr/>
          <p:nvPr/>
        </p:nvCxnSpPr>
        <p:spPr>
          <a:xfrm>
            <a:off x="7967087" y="3518637"/>
            <a:ext cx="6300" cy="137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80" name="Shape 680"/>
          <p:cNvCxnSpPr/>
          <p:nvPr/>
        </p:nvCxnSpPr>
        <p:spPr>
          <a:xfrm rot="10800000">
            <a:off x="7101887" y="1318362"/>
            <a:ext cx="865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81" name="Shape 681"/>
          <p:cNvCxnSpPr/>
          <p:nvPr/>
        </p:nvCxnSpPr>
        <p:spPr>
          <a:xfrm rot="10800000">
            <a:off x="7101887" y="4875950"/>
            <a:ext cx="865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/>
        </p:nvSpPr>
        <p:spPr>
          <a:xfrm>
            <a:off x="5302350" y="2566675"/>
            <a:ext cx="3358200" cy="2316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 delay</a:t>
            </a: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175" y="2776625"/>
            <a:ext cx="26766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311700" y="1192050"/>
            <a:ext cx="7026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Delays pause the program for a specified time, the time is in milliseconds.</a:t>
            </a:r>
            <a:endParaRPr b="0" i="0" sz="2400" u="non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1 second = 1000 milliseconds</a:t>
            </a:r>
            <a:endParaRPr/>
          </a:p>
        </p:txBody>
      </p:sp>
      <p:sp>
        <p:nvSpPr>
          <p:cNvPr id="690" name="Shape 690"/>
          <p:cNvSpPr txBox="1"/>
          <p:nvPr/>
        </p:nvSpPr>
        <p:spPr>
          <a:xfrm>
            <a:off x="1133178" y="4202575"/>
            <a:ext cx="3651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1000 ms delay</a:t>
            </a: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4969025" y="1875550"/>
            <a:ext cx="4208400" cy="2987700"/>
          </a:xfrm>
          <a:prstGeom prst="rect">
            <a:avLst/>
          </a:prstGeom>
          <a:noFill/>
          <a:ln cap="flat" cmpd="sng" w="381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0" i="0" lang="en" sz="2400" u="none">
                <a:latin typeface="Arial"/>
                <a:ea typeface="Arial"/>
                <a:cs typeface="Arial"/>
                <a:sym typeface="Arial"/>
              </a:rPr>
              <a:t>What is the delay for these?</a:t>
            </a:r>
            <a:endParaRPr/>
          </a:p>
        </p:txBody>
      </p:sp>
      <p:cxnSp>
        <p:nvCxnSpPr>
          <p:cNvPr id="692" name="Shape 692"/>
          <p:cNvCxnSpPr/>
          <p:nvPr/>
        </p:nvCxnSpPr>
        <p:spPr>
          <a:xfrm>
            <a:off x="2376350" y="3518550"/>
            <a:ext cx="0" cy="675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Shape 693"/>
          <p:cNvSpPr/>
          <p:nvPr/>
        </p:nvSpPr>
        <p:spPr>
          <a:xfrm>
            <a:off x="4969025" y="1875550"/>
            <a:ext cx="4023900" cy="3107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Shape 6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587" y="3794150"/>
            <a:ext cx="2690700" cy="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525" y="2619362"/>
            <a:ext cx="26748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Shape 6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2275" y="3209050"/>
            <a:ext cx="2600400" cy="6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9525" y="4400425"/>
            <a:ext cx="2982900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Breadboard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71150" y="533675"/>
            <a:ext cx="4840275" cy="40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74400" y="1273400"/>
            <a:ext cx="39576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Outside edges:</a:t>
            </a:r>
            <a:r>
              <a:rPr lang="en" sz="2400"/>
              <a:t> pins are connected </a:t>
            </a:r>
            <a:r>
              <a:rPr b="1" lang="en" sz="2400"/>
              <a:t>vertically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Inside rows:</a:t>
            </a:r>
            <a:r>
              <a:rPr lang="en" sz="2400"/>
              <a:t> pins are connected </a:t>
            </a:r>
            <a:r>
              <a:rPr b="1" lang="en" sz="2400"/>
              <a:t>horizontally </a:t>
            </a:r>
            <a:r>
              <a:rPr lang="en" sz="2400"/>
              <a:t>with a break down the center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1210975"/>
            <a:ext cx="8520600" cy="3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Try to connect 2 wires on the breadboard!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Microcontroller</a:t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977" y="1114563"/>
            <a:ext cx="29760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4069216" y="3819891"/>
            <a:ext cx="216900" cy="840900"/>
          </a:xfrm>
          <a:prstGeom prst="leftBrace">
            <a:avLst>
              <a:gd fmla="val 442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2430225" y="3934375"/>
            <a:ext cx="163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Analog INPUTS</a:t>
            </a:r>
            <a:endParaRPr/>
          </a:p>
        </p:txBody>
      </p:sp>
      <p:sp>
        <p:nvSpPr>
          <p:cNvPr id="156" name="Shape 156"/>
          <p:cNvSpPr/>
          <p:nvPr/>
        </p:nvSpPr>
        <p:spPr>
          <a:xfrm flipH="1">
            <a:off x="7302134" y="2754581"/>
            <a:ext cx="216900" cy="1877100"/>
          </a:xfrm>
          <a:prstGeom prst="leftBrace">
            <a:avLst>
              <a:gd fmla="val 198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7478725" y="3252884"/>
            <a:ext cx="14109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Digital I\O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1200" u="none">
                <a:latin typeface="Arial"/>
                <a:ea typeface="Arial"/>
                <a:cs typeface="Arial"/>
                <a:sym typeface="Arial"/>
              </a:rPr>
              <a:t>PWM(3, 5, 6, 9, 10, 11)</a:t>
            </a:r>
            <a:endParaRPr/>
          </a:p>
        </p:txBody>
      </p:sp>
      <p:sp>
        <p:nvSpPr>
          <p:cNvPr id="158" name="Shape 158"/>
          <p:cNvSpPr/>
          <p:nvPr/>
        </p:nvSpPr>
        <p:spPr>
          <a:xfrm flipH="1" rot="-5400000">
            <a:off x="4696984" y="843357"/>
            <a:ext cx="206700" cy="387000"/>
          </a:xfrm>
          <a:prstGeom prst="leftBrace">
            <a:avLst>
              <a:gd fmla="val 1008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4169325" y="611525"/>
            <a:ext cx="1410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PWR IN</a:t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5244823" y="300225"/>
            <a:ext cx="2351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USB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(to Computer)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flipH="1" rot="-5400000">
            <a:off x="6317186" y="843357"/>
            <a:ext cx="206700" cy="387000"/>
          </a:xfrm>
          <a:prstGeom prst="leftBrace">
            <a:avLst>
              <a:gd fmla="val 1008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 flipH="1">
            <a:off x="7302134" y="2193891"/>
            <a:ext cx="216900" cy="280200"/>
          </a:xfrm>
          <a:prstGeom prst="leftBrace">
            <a:avLst>
              <a:gd fmla="val 1327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069216" y="3067632"/>
            <a:ext cx="216900" cy="626100"/>
          </a:xfrm>
          <a:prstGeom prst="leftBrace">
            <a:avLst>
              <a:gd fmla="val 595" name="adj1"/>
              <a:gd fmla="val 50000" name="adj2"/>
            </a:avLst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2540725" y="3120200"/>
            <a:ext cx="1528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POWER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1200" u="none">
                <a:latin typeface="Arial"/>
                <a:ea typeface="Arial"/>
                <a:cs typeface="Arial"/>
                <a:sym typeface="Arial"/>
              </a:rPr>
              <a:t>5V / 3.3V / GND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7596179" y="1114569"/>
            <a:ext cx="1175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Font typeface="Arial"/>
              <a:buNone/>
            </a:pPr>
            <a:r>
              <a:rPr b="1" i="0" lang="en" sz="2000" u="none">
                <a:latin typeface="Arial"/>
                <a:ea typeface="Arial"/>
                <a:cs typeface="Arial"/>
                <a:sym typeface="Arial"/>
              </a:rPr>
              <a:t>RESET</a:t>
            </a:r>
            <a:endParaRPr/>
          </a:p>
        </p:txBody>
      </p:sp>
      <p:cxnSp>
        <p:nvCxnSpPr>
          <p:cNvPr id="166" name="Shape 166"/>
          <p:cNvCxnSpPr/>
          <p:nvPr/>
        </p:nvCxnSpPr>
        <p:spPr>
          <a:xfrm flipH="1">
            <a:off x="7261875" y="1348325"/>
            <a:ext cx="266100" cy="22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7" name="Shape 167"/>
          <p:cNvSpPr txBox="1"/>
          <p:nvPr/>
        </p:nvSpPr>
        <p:spPr>
          <a:xfrm>
            <a:off x="311700" y="1348325"/>
            <a:ext cx="31836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microcontroller is a physical device </a:t>
            </a:r>
            <a:r>
              <a:rPr b="1" lang="en" sz="2400"/>
              <a:t>(HARDWARE)</a:t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 and Outputs</a:t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182000" y="2528050"/>
            <a:ext cx="4933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signal </a:t>
            </a:r>
            <a:r>
              <a:rPr b="1"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going into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board.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2" y="1146438"/>
            <a:ext cx="2976000" cy="37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 rot="10800000">
            <a:off x="5708675" y="3145450"/>
            <a:ext cx="866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Shape 176"/>
          <p:cNvCxnSpPr/>
          <p:nvPr/>
        </p:nvCxnSpPr>
        <p:spPr>
          <a:xfrm rot="10800000">
            <a:off x="5753650" y="4551200"/>
            <a:ext cx="866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7" name="Shape 177"/>
          <p:cNvSpPr txBox="1"/>
          <p:nvPr>
            <p:ph idx="1" type="body"/>
          </p:nvPr>
        </p:nvSpPr>
        <p:spPr>
          <a:xfrm>
            <a:off x="4182000" y="3873925"/>
            <a:ext cx="4933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any signal </a:t>
            </a:r>
            <a:r>
              <a:rPr b="1"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exiting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board.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